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8" r:id="rId2"/>
    <p:sldId id="257" r:id="rId3"/>
    <p:sldId id="354" r:id="rId4"/>
    <p:sldId id="355" r:id="rId5"/>
    <p:sldId id="259" r:id="rId6"/>
    <p:sldId id="357" r:id="rId7"/>
    <p:sldId id="358" r:id="rId8"/>
    <p:sldId id="260" r:id="rId9"/>
    <p:sldId id="261" r:id="rId10"/>
    <p:sldId id="359" r:id="rId11"/>
    <p:sldId id="365" r:id="rId12"/>
    <p:sldId id="366" r:id="rId13"/>
    <p:sldId id="411" r:id="rId14"/>
    <p:sldId id="367" r:id="rId15"/>
    <p:sldId id="368" r:id="rId16"/>
    <p:sldId id="360" r:id="rId17"/>
    <p:sldId id="361" r:id="rId18"/>
    <p:sldId id="362" r:id="rId19"/>
    <p:sldId id="364" r:id="rId20"/>
    <p:sldId id="363" r:id="rId21"/>
    <p:sldId id="369" r:id="rId22"/>
    <p:sldId id="262" r:id="rId23"/>
    <p:sldId id="269" r:id="rId24"/>
    <p:sldId id="263" r:id="rId25"/>
    <p:sldId id="327" r:id="rId26"/>
    <p:sldId id="264" r:id="rId27"/>
    <p:sldId id="356" r:id="rId28"/>
    <p:sldId id="265" r:id="rId29"/>
    <p:sldId id="266" r:id="rId30"/>
    <p:sldId id="267" r:id="rId31"/>
    <p:sldId id="270" r:id="rId32"/>
    <p:sldId id="271" r:id="rId33"/>
    <p:sldId id="326" r:id="rId34"/>
    <p:sldId id="325" r:id="rId35"/>
    <p:sldId id="319" r:id="rId36"/>
    <p:sldId id="320" r:id="rId37"/>
    <p:sldId id="321" r:id="rId38"/>
    <p:sldId id="322" r:id="rId39"/>
    <p:sldId id="323" r:id="rId40"/>
    <p:sldId id="324" r:id="rId41"/>
    <p:sldId id="328" r:id="rId42"/>
    <p:sldId id="371" r:id="rId43"/>
    <p:sldId id="370" r:id="rId44"/>
    <p:sldId id="329" r:id="rId45"/>
    <p:sldId id="412" r:id="rId46"/>
    <p:sldId id="413" r:id="rId47"/>
    <p:sldId id="414" r:id="rId48"/>
    <p:sldId id="415" r:id="rId49"/>
    <p:sldId id="332" r:id="rId50"/>
    <p:sldId id="333" r:id="rId51"/>
    <p:sldId id="334" r:id="rId52"/>
    <p:sldId id="335" r:id="rId53"/>
    <p:sldId id="336" r:id="rId54"/>
    <p:sldId id="337" r:id="rId55"/>
    <p:sldId id="372" r:id="rId56"/>
    <p:sldId id="373" r:id="rId57"/>
    <p:sldId id="374" r:id="rId58"/>
    <p:sldId id="338" r:id="rId59"/>
    <p:sldId id="339" r:id="rId60"/>
    <p:sldId id="340" r:id="rId61"/>
    <p:sldId id="341" r:id="rId62"/>
    <p:sldId id="342" r:id="rId63"/>
    <p:sldId id="347" r:id="rId64"/>
    <p:sldId id="348" r:id="rId65"/>
    <p:sldId id="416" r:id="rId66"/>
    <p:sldId id="417" r:id="rId67"/>
    <p:sldId id="418" r:id="rId68"/>
    <p:sldId id="419" r:id="rId69"/>
    <p:sldId id="420" r:id="rId70"/>
    <p:sldId id="421" r:id="rId71"/>
    <p:sldId id="422" r:id="rId72"/>
    <p:sldId id="423" r:id="rId73"/>
    <p:sldId id="424" r:id="rId74"/>
    <p:sldId id="425" r:id="rId75"/>
    <p:sldId id="426" r:id="rId76"/>
    <p:sldId id="427" r:id="rId77"/>
    <p:sldId id="428" r:id="rId78"/>
    <p:sldId id="432" r:id="rId79"/>
    <p:sldId id="433" r:id="rId80"/>
    <p:sldId id="429" r:id="rId81"/>
    <p:sldId id="430" r:id="rId82"/>
    <p:sldId id="431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59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54AD5-AADE-40C1-9483-D7A99708E4E0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ECF58-A097-4238-8992-7BB26DEF51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62485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B4B5-5DBC-4DC7-A539-13729122AD4C}" type="datetime1">
              <a:rPr lang="en-US" smtClean="0"/>
              <a:pPr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69390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6887-86C2-4ADE-B3D8-6BEAD613DCBF}" type="datetime1">
              <a:rPr lang="en-US" smtClean="0"/>
              <a:pPr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3449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50923-DDDD-457D-A0C3-3BB92B259233}" type="datetime1">
              <a:rPr lang="en-US" smtClean="0"/>
              <a:pPr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67251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6E786-6B4D-4644-8C0B-972DBFD81243}" type="datetime1">
              <a:rPr lang="en-US" smtClean="0"/>
              <a:pPr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8149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01618-882C-478A-A0DA-22200BFCDFA0}" type="datetime1">
              <a:rPr lang="en-US" smtClean="0"/>
              <a:pPr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16037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4191-BFF3-4925-A228-2B09D3D6AB65}" type="datetime1">
              <a:rPr lang="en-US" smtClean="0"/>
              <a:pPr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7070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BBCF-B20B-4DDE-9750-54ACEFEA2439}" type="datetime1">
              <a:rPr lang="en-US" smtClean="0"/>
              <a:pPr/>
              <a:t>3/19/2021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92629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7904-F227-4E8F-8FD5-465BEFEB82E1}" type="datetime1">
              <a:rPr lang="en-US" smtClean="0"/>
              <a:pPr/>
              <a:t>3/19/2021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0484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9ACB-5CA1-4CD1-8BE8-517709745A28}" type="datetime1">
              <a:rPr lang="en-US" smtClean="0"/>
              <a:pPr/>
              <a:t>3/19/2021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75647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9C1D9-F40A-4363-BBEC-C3E9E3421C54}" type="datetime1">
              <a:rPr lang="en-US" smtClean="0"/>
              <a:pPr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6129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65FE5-051D-45BA-8DF1-241860475009}" type="datetime1">
              <a:rPr lang="en-US" smtClean="0"/>
              <a:pPr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72375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0F6CA-3794-4887-A750-64443EFBCFE0}" type="datetime1">
              <a:rPr lang="en-US" smtClean="0"/>
              <a:pPr/>
              <a:t>3/19/2021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Ms. B KEERTHI SAMHITHA, </a:t>
            </a:r>
            <a:r>
              <a:rPr lang="en-US" dirty="0" err="1" smtClean="0"/>
              <a:t>Asst</a:t>
            </a:r>
            <a:r>
              <a:rPr lang="en-US" dirty="0" smtClean="0"/>
              <a:t> Prof - CSE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7B48E-5347-4272-B1F0-0C266D2F26E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03232" y="188640"/>
            <a:ext cx="1340768" cy="13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683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666" y="1952745"/>
            <a:ext cx="7772400" cy="1260231"/>
          </a:xfrm>
        </p:spPr>
        <p:txBody>
          <a:bodyPr/>
          <a:lstStyle/>
          <a:p>
            <a:r>
              <a:rPr lang="en-US" b="1" dirty="0" smtClean="0"/>
              <a:t>SCSA1401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1263" y="3212976"/>
            <a:ext cx="6257205" cy="288032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OBJECT ORIENTED ANALYSIS AND </a:t>
            </a:r>
            <a:r>
              <a:rPr lang="en-US" sz="4000" b="1" dirty="0" smtClean="0">
                <a:solidFill>
                  <a:srgbClr val="FF0000"/>
                </a:solidFill>
              </a:rPr>
              <a:t>SYSTEM ENGINEERING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BY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Ms. B. KEERTHI SAMHITHA </a:t>
            </a:r>
            <a:r>
              <a:rPr lang="en-US" sz="2000" dirty="0" smtClean="0">
                <a:solidFill>
                  <a:schemeClr val="tx1"/>
                </a:solidFill>
              </a:rPr>
              <a:t>&amp;</a:t>
            </a:r>
            <a:r>
              <a:rPr lang="en-US" sz="2000" b="1" dirty="0" smtClean="0">
                <a:solidFill>
                  <a:schemeClr val="tx1"/>
                </a:solidFill>
              </a:rPr>
              <a:t> Ms. SUJA. C. </a:t>
            </a:r>
            <a:r>
              <a:rPr lang="en-US" sz="2000" b="1" dirty="0">
                <a:solidFill>
                  <a:schemeClr val="tx1"/>
                </a:solidFill>
              </a:rPr>
              <a:t>M</a:t>
            </a:r>
            <a:endParaRPr lang="en-US" sz="2000" b="1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Assistant Professor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Department of CSE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3236" y="116632"/>
            <a:ext cx="893326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305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RAMBAUGH’S OBJECT MODELING TECHNIQUE (OMT)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8250665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69604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OMT MODELING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5" y="1628800"/>
            <a:ext cx="7778841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1462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6264696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8"/>
            <a:ext cx="765810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28002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OBJECT MODEL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dirty="0"/>
              <a:t>The OMT object model of a bank system. </a:t>
            </a:r>
          </a:p>
          <a:p>
            <a:r>
              <a:rPr lang="en-IN" dirty="0"/>
              <a:t>The boxes represent classes and the filled triangle represents specialization</a:t>
            </a:r>
            <a:r>
              <a:rPr lang="en-IN" dirty="0" smtClean="0"/>
              <a:t>.</a:t>
            </a:r>
            <a:endParaRPr lang="en-IN" dirty="0"/>
          </a:p>
          <a:p>
            <a:r>
              <a:rPr lang="en-IN" dirty="0"/>
              <a:t>Association between Account and Transaction is one to many</a:t>
            </a:r>
            <a:r>
              <a:rPr lang="en-IN" dirty="0" smtClean="0"/>
              <a:t>; since </a:t>
            </a:r>
            <a:r>
              <a:rPr lang="en-IN" dirty="0"/>
              <a:t>one account can have many transactions, the filled </a:t>
            </a:r>
            <a:r>
              <a:rPr lang="en-IN" dirty="0" smtClean="0"/>
              <a:t>circle presents </a:t>
            </a:r>
            <a:r>
              <a:rPr lang="en-IN" dirty="0"/>
              <a:t>many (zero or more</a:t>
            </a:r>
            <a:r>
              <a:rPr lang="en-IN" dirty="0" smtClean="0"/>
              <a:t>).</a:t>
            </a:r>
            <a:endParaRPr lang="en-IN" dirty="0"/>
          </a:p>
          <a:p>
            <a:r>
              <a:rPr lang="en-IN" dirty="0"/>
              <a:t> The relationship between Client and Account classes is one to one: </a:t>
            </a:r>
          </a:p>
          <a:p>
            <a:r>
              <a:rPr lang="en-IN" dirty="0"/>
              <a:t>A client can have only one account and account can belong to only one person (in this model joint accounts are not allowed</a:t>
            </a:r>
            <a:r>
              <a:rPr lang="en-IN" dirty="0" smtClean="0"/>
              <a:t>).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2912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OBJECT DIAGRAM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6624736" cy="28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0670" y="4037038"/>
            <a:ext cx="6427007" cy="2395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74449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0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580683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STATE TRANSITION DIAGRAM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720"/>
            <a:ext cx="6912768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2535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99792" y="692696"/>
            <a:ext cx="3600400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33707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OMT FUNCTION MODEL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481715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238153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FLOW DIAGRAM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7344816" cy="320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0316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SYLLABUS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8712968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4644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DATA FLOW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78112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Four primary symbols Process</a:t>
            </a:r>
          </a:p>
          <a:p>
            <a:endParaRPr lang="en-IN" dirty="0"/>
          </a:p>
          <a:p>
            <a:r>
              <a:rPr lang="en-IN" dirty="0" smtClean="0"/>
              <a:t>Any </a:t>
            </a:r>
            <a:r>
              <a:rPr lang="en-IN" dirty="0"/>
              <a:t>function being performed Data Flow</a:t>
            </a:r>
          </a:p>
          <a:p>
            <a:endParaRPr lang="en-IN" dirty="0"/>
          </a:p>
          <a:p>
            <a:r>
              <a:rPr lang="en-IN" dirty="0"/>
              <a:t>Direction of data element movement Data Store </a:t>
            </a:r>
          </a:p>
          <a:p>
            <a:endParaRPr lang="en-IN" dirty="0"/>
          </a:p>
          <a:p>
            <a:r>
              <a:rPr lang="en-IN" dirty="0"/>
              <a:t>Location where data is stored External Entity</a:t>
            </a:r>
          </a:p>
          <a:p>
            <a:endParaRPr lang="en-IN" dirty="0"/>
          </a:p>
          <a:p>
            <a:r>
              <a:rPr lang="en-IN" dirty="0"/>
              <a:t>Source or Destination of a data element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3145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2400"/>
            <a:ext cx="8856984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27590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229600" cy="11430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THE BOOCH METHODOLOGY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753983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18963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7504" y="260648"/>
            <a:ext cx="8229600" cy="1143000"/>
          </a:xfrm>
        </p:spPr>
        <p:txBody>
          <a:bodyPr/>
          <a:lstStyle/>
          <a:p>
            <a:r>
              <a:rPr lang="en-US" b="1" dirty="0" smtClean="0"/>
              <a:t>DIAGRAMS OF BOOCH METHOD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7560840" cy="5161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7179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8856984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89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/>
          <a:lstStyle/>
          <a:p>
            <a:r>
              <a:rPr lang="en-US" b="1" dirty="0" smtClean="0"/>
              <a:t>STATE TRANSITION DIAGRAM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96752"/>
            <a:ext cx="6480720" cy="523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28276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PROCESS DIAGRAM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490795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8040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en-US" b="1" dirty="0" smtClean="0"/>
              <a:t>MODULE DIAGRAM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52736"/>
            <a:ext cx="5976664" cy="5289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4414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4666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INTERACTION/SEQUENCE DIAGRAM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>
            <a:normAutofit/>
          </a:bodyPr>
          <a:lstStyle/>
          <a:p>
            <a:pPr lvl="0" algn="just"/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567420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6879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229600" cy="1143000"/>
          </a:xfrm>
        </p:spPr>
        <p:txBody>
          <a:bodyPr/>
          <a:lstStyle/>
          <a:p>
            <a:r>
              <a:rPr lang="en-US" b="1" dirty="0" smtClean="0"/>
              <a:t>BOOCH METHOD PRESCRIBES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Ms. B KEERTHI SAMHITHA, </a:t>
            </a:r>
            <a:r>
              <a:rPr lang="en-US" dirty="0" err="1" smtClean="0"/>
              <a:t>Asst</a:t>
            </a:r>
            <a:r>
              <a:rPr lang="en-US" dirty="0" smtClean="0"/>
              <a:t> Prof - CSE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4824536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29000"/>
            <a:ext cx="6395814" cy="2508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0987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SYLLABUS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8568952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4197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229600" cy="1143000"/>
          </a:xfrm>
        </p:spPr>
        <p:txBody>
          <a:bodyPr>
            <a:noAutofit/>
          </a:bodyPr>
          <a:lstStyle/>
          <a:p>
            <a:r>
              <a:rPr lang="en-US" b="1" dirty="0" smtClean="0"/>
              <a:t>STEPS FOR MACRO DEVELOPMENT PROCESS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7794146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86549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548680"/>
            <a:ext cx="7618624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15958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8784976" cy="652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25872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MICRO DEVELOPMENT PROCESS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59" y="1556792"/>
            <a:ext cx="7329307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93811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JACOBSON METHODOLOGIES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3782" y="1772816"/>
            <a:ext cx="7677150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197560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USE CASES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8089623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65713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85725"/>
            <a:ext cx="8712968" cy="677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191113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OBJECT ORIENTED SOFTWARE ENGINEERING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7560840" cy="4827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97252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777671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75856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OBJECT ORIENTED BUSINESS ENGINEERING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6976624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76694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SYLLABUS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856895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5163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PATTERN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6624736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17032"/>
            <a:ext cx="716280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56453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PATTERN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011" y="1556792"/>
            <a:ext cx="8717369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234090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79"/>
            <a:ext cx="6912768" cy="229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3501008"/>
            <a:ext cx="7848872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99792" y="2924944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DESIGN PATTERN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xmlns="" val="1677586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PATTERN ELEMENTS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452311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939329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776864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TYPES OF DESIGN PATTERN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59" y="1628800"/>
            <a:ext cx="7596007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298233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229600" cy="1143000"/>
          </a:xfrm>
        </p:spPr>
        <p:txBody>
          <a:bodyPr/>
          <a:lstStyle/>
          <a:p>
            <a:r>
              <a:rPr lang="en-US" b="1" dirty="0" smtClean="0"/>
              <a:t>CATALOG FOR DESIGN PATTERN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19" y="1916832"/>
            <a:ext cx="8568953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232132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/>
          <a:lstStyle/>
          <a:p>
            <a:r>
              <a:rPr lang="en-US" b="1" dirty="0"/>
              <a:t>CATALOG FOR DESIGN PATTERN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424936" cy="5263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729170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PATTERN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5"/>
            <a:ext cx="6696744" cy="4552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947764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TEMPLATE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8064896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075280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BENEFITS OF DESIGN PATTERN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59"/>
            <a:ext cx="6840760" cy="4980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783056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5"/>
          <p:cNvSpPr txBox="1">
            <a:spLocks noGrp="1"/>
          </p:cNvSpPr>
          <p:nvPr>
            <p:ph type="title"/>
          </p:nvPr>
        </p:nvSpPr>
        <p:spPr>
          <a:xfrm>
            <a:off x="107504" y="116632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COURSE OUTCOMES</a:t>
            </a:r>
            <a:endParaRPr lang="en-US" sz="5400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13578053"/>
              </p:ext>
            </p:extLst>
          </p:nvPr>
        </p:nvGraphicFramePr>
        <p:xfrm>
          <a:off x="539552" y="1124744"/>
          <a:ext cx="8136904" cy="5178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588"/>
                <a:gridCol w="6608316"/>
              </a:tblGrid>
              <a:tr h="5546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CO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70715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CO 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Understand the basics object model for System development.</a:t>
                      </a:r>
                      <a:endParaRPr lang="en-US" sz="2000" b="1" dirty="0"/>
                    </a:p>
                  </a:txBody>
                  <a:tcPr/>
                </a:tc>
              </a:tr>
              <a:tr h="770715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CO 2 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Understand the object Oriented Methodologies</a:t>
                      </a:r>
                      <a:endParaRPr lang="en-US" sz="2000" b="1" dirty="0"/>
                    </a:p>
                  </a:txBody>
                  <a:tcPr/>
                </a:tc>
              </a:tr>
              <a:tr h="770715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CO 3 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Express software design with UML diagrams.</a:t>
                      </a:r>
                      <a:endParaRPr lang="en-US" sz="2000" b="1" dirty="0"/>
                    </a:p>
                  </a:txBody>
                  <a:tcPr/>
                </a:tc>
              </a:tr>
              <a:tr h="770715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CO 4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Understand the concept of Relationships.</a:t>
                      </a:r>
                      <a:endParaRPr lang="en-US" sz="2000" b="1" dirty="0"/>
                    </a:p>
                  </a:txBody>
                  <a:tcPr/>
                </a:tc>
              </a:tr>
              <a:tr h="770715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CO 5 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 software applications using OO concepts</a:t>
                      </a:r>
                    </a:p>
                    <a:p>
                      <a:endParaRPr lang="en-US" sz="2000" b="1" dirty="0"/>
                    </a:p>
                  </a:txBody>
                  <a:tcPr/>
                </a:tc>
              </a:tr>
              <a:tr h="770715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CO 6 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Understand the various testing methodologies for OO software.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7911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416824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DRAWBACKS OF DESIGN PATTERN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6840760" cy="4965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222428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FRAMEWORK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6883" y="1700808"/>
            <a:ext cx="7858125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60964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6408712" cy="3536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398484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3" y="620688"/>
            <a:ext cx="7249765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51052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UML : UNIFIED MODELLING LANGUAGE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8714471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7251559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UML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866" y="1844824"/>
            <a:ext cx="8296275" cy="383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28130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STRUCTURAL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624736" cy="4940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977047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BEHAVIORAL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72816"/>
            <a:ext cx="5472608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8771669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ARCHITECTURAL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9671" y="1700808"/>
            <a:ext cx="6224619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3746501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TYPES OF UML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628800"/>
            <a:ext cx="8229600" cy="4525963"/>
          </a:xfrm>
        </p:spPr>
        <p:txBody>
          <a:bodyPr>
            <a:normAutofit/>
          </a:bodyPr>
          <a:lstStyle/>
          <a:p>
            <a:pPr marL="730081" lvl="1" indent="-272988" eaLnBrk="0" hangingPunct="0">
              <a:buClr>
                <a:schemeClr val="accent2"/>
              </a:buClr>
              <a:buSzPct val="90000"/>
              <a:buFont typeface="Wingdings" pitchFamily="2" charset="2"/>
              <a:buChar char=""/>
              <a:defRPr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484784"/>
            <a:ext cx="4032448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7184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UNIT 2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00808"/>
            <a:ext cx="8229600" cy="15407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400" b="1" dirty="0" smtClean="0"/>
              <a:t>OBJECT ORIENTED METHODOLOGIES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3501008"/>
            <a:ext cx="91440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9819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UML : STATIC AND DYNAMIC MODELING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STATIC MODELING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05050"/>
            <a:ext cx="8136903" cy="2564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036255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STATIC MODELING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IN" dirty="0"/>
              <a:t/>
            </a:r>
            <a:br>
              <a:rPr lang="en-IN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7"/>
            <a:ext cx="8352928" cy="456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097079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0"/>
            <a:ext cx="8748464" cy="675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8195811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4624"/>
            <a:ext cx="9144000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7736163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7632848" cy="1143000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DYNAMIC MODELING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19" y="1628800"/>
            <a:ext cx="810296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494027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960893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291849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16632"/>
            <a:ext cx="8964925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5581503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5738"/>
            <a:ext cx="7632848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47913"/>
            <a:ext cx="7629525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71980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9001000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9251670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6638" y="116632"/>
            <a:ext cx="8899857" cy="357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66766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INTRODUCTION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8232915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5667677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UML : USE CASE MODELING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5"/>
            <a:ext cx="8568952" cy="5297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5791901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8011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084008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USE CASE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8031978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477605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USE CASE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667750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885980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7704856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RELATIONSHIP : RELATING USE CASE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7992888" cy="4952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5418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EXTEND RELATIONSHIP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7920880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5329823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GENERALIZATION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7632848" cy="533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8047844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WHEN TO USE USECASES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496944" cy="510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45699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USECASE EXTENSIBILITY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8"/>
            <a:ext cx="8810972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7501981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EXTENSIBILITY IN UML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280920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34522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INTRODUCTION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187633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1865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USECASE METADATA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40960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5054035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METADATA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7"/>
            <a:ext cx="8064896" cy="2341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4981282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957870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89642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RAMBAUGH’S OBJECT MODELING TECHNIQUE (OMT)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dirty="0" smtClean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352928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2142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2706</TotalTime>
  <Words>1270</Words>
  <Application>Microsoft Office PowerPoint</Application>
  <PresentationFormat>On-screen Show (4:3)</PresentationFormat>
  <Paragraphs>263</Paragraphs>
  <Slides>82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Office Theme</vt:lpstr>
      <vt:lpstr>SCSA1401</vt:lpstr>
      <vt:lpstr>SYLLABUS</vt:lpstr>
      <vt:lpstr>SYLLABUS</vt:lpstr>
      <vt:lpstr>SYLLABUS</vt:lpstr>
      <vt:lpstr>COURSE OUTCOMES</vt:lpstr>
      <vt:lpstr>UNIT 2</vt:lpstr>
      <vt:lpstr>INTRODUCTION</vt:lpstr>
      <vt:lpstr>INTRODUCTION</vt:lpstr>
      <vt:lpstr>RAMBAUGH’S OBJECT MODELING TECHNIQUE (OMT)</vt:lpstr>
      <vt:lpstr>RAMBAUGH’S OBJECT MODELING TECHNIQUE (OMT)</vt:lpstr>
      <vt:lpstr>OMT MODELING</vt:lpstr>
      <vt:lpstr>Slide 12</vt:lpstr>
      <vt:lpstr>OBJECT MODEL</vt:lpstr>
      <vt:lpstr>OBJECT DIAGRAM</vt:lpstr>
      <vt:lpstr>Slide 15</vt:lpstr>
      <vt:lpstr>STATE TRANSITION DIAGRAM</vt:lpstr>
      <vt:lpstr>Slide 17</vt:lpstr>
      <vt:lpstr>OMT FUNCTION MODEL</vt:lpstr>
      <vt:lpstr>DATA FLOW DIAGRAM</vt:lpstr>
      <vt:lpstr>DATA FLOW DIAGRAM</vt:lpstr>
      <vt:lpstr>Slide 21</vt:lpstr>
      <vt:lpstr>THE BOOCH METHODOLOGY</vt:lpstr>
      <vt:lpstr>DIAGRAMS OF BOOCH METHOD</vt:lpstr>
      <vt:lpstr>Slide 24</vt:lpstr>
      <vt:lpstr>STATE TRANSITION DIAGRAM</vt:lpstr>
      <vt:lpstr>PROCESS DIAGRAM</vt:lpstr>
      <vt:lpstr>MODULE DIAGRAM</vt:lpstr>
      <vt:lpstr>INTERACTION/SEQUENCE DIAGRAM</vt:lpstr>
      <vt:lpstr>BOOCH METHOD PRESCRIBES</vt:lpstr>
      <vt:lpstr>STEPS FOR MACRO DEVELOPMENT PROCESS</vt:lpstr>
      <vt:lpstr>Slide 31</vt:lpstr>
      <vt:lpstr>Slide 32</vt:lpstr>
      <vt:lpstr>MICRO DEVELOPMENT PROCESS</vt:lpstr>
      <vt:lpstr>JACOBSON METHODOLOGIES</vt:lpstr>
      <vt:lpstr>USE CASES</vt:lpstr>
      <vt:lpstr>Slide 36</vt:lpstr>
      <vt:lpstr>OBJECT ORIENTED SOFTWARE ENGINEERING</vt:lpstr>
      <vt:lpstr>Slide 38</vt:lpstr>
      <vt:lpstr>OBJECT ORIENTED BUSINESS ENGINEERING</vt:lpstr>
      <vt:lpstr>PATTERN </vt:lpstr>
      <vt:lpstr>PATTERN</vt:lpstr>
      <vt:lpstr>Slide 42</vt:lpstr>
      <vt:lpstr>PATTERN ELEMENTS</vt:lpstr>
      <vt:lpstr>TYPES OF DESIGN PATTERN</vt:lpstr>
      <vt:lpstr>CATALOG FOR DESIGN PATTERN</vt:lpstr>
      <vt:lpstr>CATALOG FOR DESIGN PATTERN</vt:lpstr>
      <vt:lpstr>PATTERN</vt:lpstr>
      <vt:lpstr>PATTERN TEMPLATE</vt:lpstr>
      <vt:lpstr>BENEFITS OF DESIGN PATTERN</vt:lpstr>
      <vt:lpstr>DRAWBACKS OF DESIGN PATTERN</vt:lpstr>
      <vt:lpstr>FRAMEWORK</vt:lpstr>
      <vt:lpstr>Slide 52</vt:lpstr>
      <vt:lpstr>Slide 53</vt:lpstr>
      <vt:lpstr>UML : UNIFIED MODELLING LANGUAGE</vt:lpstr>
      <vt:lpstr>UML</vt:lpstr>
      <vt:lpstr>STRUCTURAL</vt:lpstr>
      <vt:lpstr>BEHAVIORAL</vt:lpstr>
      <vt:lpstr>ARCHITECTURAL</vt:lpstr>
      <vt:lpstr>TYPES OF UML</vt:lpstr>
      <vt:lpstr>UML : STATIC AND DYNAMIC MODELING</vt:lpstr>
      <vt:lpstr>STATIC MODELING</vt:lpstr>
      <vt:lpstr>Slide 62</vt:lpstr>
      <vt:lpstr>Slide 63</vt:lpstr>
      <vt:lpstr>DYNAMIC MODELING</vt:lpstr>
      <vt:lpstr>Slide 65</vt:lpstr>
      <vt:lpstr>Slide 66</vt:lpstr>
      <vt:lpstr>Slide 67</vt:lpstr>
      <vt:lpstr>Slide 68</vt:lpstr>
      <vt:lpstr>Slide 69</vt:lpstr>
      <vt:lpstr>UML : USE CASE MODELING</vt:lpstr>
      <vt:lpstr>Slide 71</vt:lpstr>
      <vt:lpstr>USE CASE</vt:lpstr>
      <vt:lpstr>USE CASE</vt:lpstr>
      <vt:lpstr>RELATIONSHIP : RELATING USE CASE</vt:lpstr>
      <vt:lpstr>EXTEND RELATIONSHIP</vt:lpstr>
      <vt:lpstr>GENERALIZATION</vt:lpstr>
      <vt:lpstr>WHEN TO USE USECASES</vt:lpstr>
      <vt:lpstr>USECASE EXTENSIBILITY</vt:lpstr>
      <vt:lpstr>EXTENSIBILITY IN UML</vt:lpstr>
      <vt:lpstr>USECASE METADATA</vt:lpstr>
      <vt:lpstr>TYPES OF METADATA</vt:lpstr>
      <vt:lpstr>Slide 82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online</cp:lastModifiedBy>
  <cp:revision>168</cp:revision>
  <dcterms:created xsi:type="dcterms:W3CDTF">2020-08-23T13:35:42Z</dcterms:created>
  <dcterms:modified xsi:type="dcterms:W3CDTF">2021-03-19T05:45:18Z</dcterms:modified>
</cp:coreProperties>
</file>